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58" r:id="rId4"/>
    <p:sldId id="274" r:id="rId5"/>
    <p:sldId id="259" r:id="rId6"/>
    <p:sldId id="266" r:id="rId7"/>
    <p:sldId id="260" r:id="rId8"/>
    <p:sldId id="261" r:id="rId9"/>
    <p:sldId id="262" r:id="rId10"/>
    <p:sldId id="278" r:id="rId11"/>
    <p:sldId id="263" r:id="rId12"/>
    <p:sldId id="265" r:id="rId13"/>
    <p:sldId id="277" r:id="rId14"/>
    <p:sldId id="267" r:id="rId15"/>
    <p:sldId id="268" r:id="rId16"/>
    <p:sldId id="270" r:id="rId17"/>
    <p:sldId id="269" r:id="rId18"/>
    <p:sldId id="271" r:id="rId19"/>
    <p:sldId id="276" r:id="rId20"/>
    <p:sldId id="273" r:id="rId21"/>
    <p:sldId id="272" r:id="rId2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400" d="100"/>
        <a:sy n="4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FD6A6B-5F2C-429C-A149-93A71BF9EC47}" type="datetimeFigureOut">
              <a:rPr lang="it-IT" smtClean="0"/>
              <a:pPr/>
              <a:t>27/06/2016</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CDD698-82CA-465B-89CB-1DD7F896DD8C}"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2ACDD698-82CA-465B-89CB-1DD7F896DD8C}" type="slidenum">
              <a:rPr lang="it-IT" smtClean="0"/>
              <a:pPr/>
              <a:t>6</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2ACDD698-82CA-465B-89CB-1DD7F896DD8C}" type="slidenum">
              <a:rPr lang="it-IT" smtClean="0"/>
              <a:pPr/>
              <a:t>15</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9F246A27-43EA-4B79-A45A-9785687A05D3}" type="datetimeFigureOut">
              <a:rPr lang="it-IT" smtClean="0"/>
              <a:pPr/>
              <a:t>27/06/2016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5A96F0E-5653-475C-AF44-9836CE06B25E}"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9F246A27-43EA-4B79-A45A-9785687A05D3}" type="datetimeFigureOut">
              <a:rPr lang="it-IT" smtClean="0"/>
              <a:pPr/>
              <a:t>27/06/2016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5A96F0E-5653-475C-AF44-9836CE06B25E}"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9F246A27-43EA-4B79-A45A-9785687A05D3}" type="datetimeFigureOut">
              <a:rPr lang="it-IT" smtClean="0"/>
              <a:pPr/>
              <a:t>27/06/2016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5A96F0E-5653-475C-AF44-9836CE06B25E}"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9F246A27-43EA-4B79-A45A-9785687A05D3}" type="datetimeFigureOut">
              <a:rPr lang="it-IT" smtClean="0"/>
              <a:pPr/>
              <a:t>27/06/2016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5A96F0E-5653-475C-AF44-9836CE06B25E}"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9F246A27-43EA-4B79-A45A-9785687A05D3}" type="datetimeFigureOut">
              <a:rPr lang="it-IT" smtClean="0"/>
              <a:pPr/>
              <a:t>27/06/2016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5A96F0E-5653-475C-AF44-9836CE06B25E}"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9F246A27-43EA-4B79-A45A-9785687A05D3}" type="datetimeFigureOut">
              <a:rPr lang="it-IT" smtClean="0"/>
              <a:pPr/>
              <a:t>27/06/2016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5A96F0E-5653-475C-AF44-9836CE06B25E}"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9F246A27-43EA-4B79-A45A-9785687A05D3}" type="datetimeFigureOut">
              <a:rPr lang="it-IT" smtClean="0"/>
              <a:pPr/>
              <a:t>27/06/2016</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F5A96F0E-5653-475C-AF44-9836CE06B25E}"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9F246A27-43EA-4B79-A45A-9785687A05D3}" type="datetimeFigureOut">
              <a:rPr lang="it-IT" smtClean="0"/>
              <a:pPr/>
              <a:t>27/06/2016</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F5A96F0E-5653-475C-AF44-9836CE06B25E}"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9F246A27-43EA-4B79-A45A-9785687A05D3}" type="datetimeFigureOut">
              <a:rPr lang="it-IT" smtClean="0"/>
              <a:pPr/>
              <a:t>27/06/2016</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F5A96F0E-5653-475C-AF44-9836CE06B25E}"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9F246A27-43EA-4B79-A45A-9785687A05D3}" type="datetimeFigureOut">
              <a:rPr lang="it-IT" smtClean="0"/>
              <a:pPr/>
              <a:t>27/06/2016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5A96F0E-5653-475C-AF44-9836CE06B25E}"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9F246A27-43EA-4B79-A45A-9785687A05D3}" type="datetimeFigureOut">
              <a:rPr lang="it-IT" smtClean="0"/>
              <a:pPr/>
              <a:t>27/06/2016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5A96F0E-5653-475C-AF44-9836CE06B25E}"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246A27-43EA-4B79-A45A-9785687A05D3}" type="datetimeFigureOut">
              <a:rPr lang="it-IT" smtClean="0"/>
              <a:pPr/>
              <a:t>27/06/2016</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A96F0E-5653-475C-AF44-9836CE06B25E}"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9.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1340769"/>
            <a:ext cx="7772400" cy="2259682"/>
          </a:xfrm>
        </p:spPr>
        <p:txBody>
          <a:bodyPr/>
          <a:lstStyle/>
          <a:p>
            <a:r>
              <a:rPr lang="it-IT" dirty="0" smtClean="0"/>
              <a:t>IL SALE E L’ACQUA</a:t>
            </a:r>
            <a:endParaRPr lang="it-IT" dirty="0"/>
          </a:p>
        </p:txBody>
      </p:sp>
      <p:sp>
        <p:nvSpPr>
          <p:cNvPr id="3" name="Sottotitolo 2"/>
          <p:cNvSpPr>
            <a:spLocks noGrp="1"/>
          </p:cNvSpPr>
          <p:nvPr>
            <p:ph type="subTitle" idx="1"/>
          </p:nvPr>
        </p:nvSpPr>
        <p:spPr>
          <a:xfrm>
            <a:off x="1142976" y="3214686"/>
            <a:ext cx="6629424" cy="2424114"/>
          </a:xfrm>
        </p:spPr>
        <p:txBody>
          <a:bodyPr>
            <a:normAutofit/>
          </a:bodyPr>
          <a:lstStyle/>
          <a:p>
            <a:r>
              <a:rPr lang="it-IT" sz="2000" dirty="0" smtClean="0"/>
              <a:t>PROGETTO “LE PAROLE DELLA SCIENZA”</a:t>
            </a:r>
          </a:p>
          <a:p>
            <a:r>
              <a:rPr lang="it-IT" sz="2000" dirty="0" smtClean="0"/>
              <a:t>SCUOLA PRIMARIA “D. ALIGHIERI”</a:t>
            </a:r>
          </a:p>
          <a:p>
            <a:r>
              <a:rPr lang="it-IT" sz="2000" dirty="0" smtClean="0"/>
              <a:t>ISTITUTO COMPRENSIVO FALCONARA CENTRO</a:t>
            </a:r>
          </a:p>
          <a:p>
            <a:r>
              <a:rPr lang="it-IT" sz="2000" dirty="0" smtClean="0"/>
              <a:t>CLASSI 2 A – 2 B </a:t>
            </a:r>
          </a:p>
          <a:p>
            <a:r>
              <a:rPr lang="it-IT" sz="2000" dirty="0" smtClean="0"/>
              <a:t>A.S. 2015/2016</a:t>
            </a:r>
          </a:p>
          <a:p>
            <a:r>
              <a:rPr lang="it-IT" sz="2000" smtClean="0"/>
              <a:t>INSEGNANTE MASTRI LUCILLA</a:t>
            </a:r>
            <a:endParaRPr lang="it-IT" sz="2000" dirty="0" smtClean="0"/>
          </a:p>
          <a:p>
            <a:endParaRPr lang="it-IT" sz="2400" dirty="0" smtClean="0"/>
          </a:p>
          <a:p>
            <a:endParaRPr lang="it-IT" sz="2200" dirty="0" smtClean="0"/>
          </a:p>
          <a:p>
            <a:endParaRPr lang="it-IT" dirty="0" smtClean="0"/>
          </a:p>
          <a:p>
            <a:endParaRPr lang="it-IT"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Lucilla\Desktop\Il sale e l'acqua\IMG_0258.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
        <p:nvSpPr>
          <p:cNvPr id="5" name="Ovale 4"/>
          <p:cNvSpPr/>
          <p:nvPr/>
        </p:nvSpPr>
        <p:spPr>
          <a:xfrm>
            <a:off x="4929190" y="3643314"/>
            <a:ext cx="409462" cy="2047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p:cNvSpPr/>
          <p:nvPr/>
        </p:nvSpPr>
        <p:spPr>
          <a:xfrm>
            <a:off x="5572132" y="4000504"/>
            <a:ext cx="409462" cy="2047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6"/>
          <p:cNvSpPr/>
          <p:nvPr/>
        </p:nvSpPr>
        <p:spPr>
          <a:xfrm>
            <a:off x="4000496" y="3643314"/>
            <a:ext cx="409462" cy="2047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p:cNvSpPr/>
          <p:nvPr/>
        </p:nvSpPr>
        <p:spPr>
          <a:xfrm>
            <a:off x="2571736" y="3429000"/>
            <a:ext cx="480900"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e 8"/>
          <p:cNvSpPr/>
          <p:nvPr/>
        </p:nvSpPr>
        <p:spPr>
          <a:xfrm>
            <a:off x="1571604" y="3857628"/>
            <a:ext cx="409462" cy="20473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p:circl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E SE PRENDIAMO IL SALE GROSSO ?</a:t>
            </a:r>
            <a:endParaRPr lang="it-IT" dirty="0"/>
          </a:p>
        </p:txBody>
      </p:sp>
      <p:sp>
        <p:nvSpPr>
          <p:cNvPr id="3" name="Segnaposto contenuto 2"/>
          <p:cNvSpPr>
            <a:spLocks noGrp="1"/>
          </p:cNvSpPr>
          <p:nvPr>
            <p:ph idx="1"/>
          </p:nvPr>
        </p:nvSpPr>
        <p:spPr/>
        <p:txBody>
          <a:bodyPr>
            <a:normAutofit/>
          </a:bodyPr>
          <a:lstStyle/>
          <a:p>
            <a:r>
              <a:rPr lang="it-IT" dirty="0" smtClean="0"/>
              <a:t>Ripetiamo lo stesso procedimento dell’esperimento precedente, questa volta utilizzando il sale grosso</a:t>
            </a:r>
          </a:p>
          <a:p>
            <a:endParaRPr lang="it-IT" dirty="0"/>
          </a:p>
          <a:p>
            <a:pPr>
              <a:buNone/>
            </a:pPr>
            <a:r>
              <a:rPr lang="it-IT" dirty="0" smtClean="0"/>
              <a:t>    OSSERVIAMO:</a:t>
            </a:r>
          </a:p>
          <a:p>
            <a:r>
              <a:rPr lang="it-IT" dirty="0" smtClean="0"/>
              <a:t>Anche il sale grosso si scioglie, ma impiega più tempo, 4 minuti. </a:t>
            </a:r>
          </a:p>
          <a:p>
            <a:r>
              <a:rPr lang="it-IT" dirty="0" smtClean="0"/>
              <a:t>Un bambino esclama “Maestra, il doppio!”</a:t>
            </a:r>
          </a:p>
          <a:p>
            <a:endParaRPr lang="it-IT" dirty="0"/>
          </a:p>
        </p:txBody>
      </p:sp>
    </p:spTree>
  </p:cSld>
  <p:clrMapOvr>
    <a:masterClrMapping/>
  </p:clrMapOvr>
  <p:transition>
    <p:wheel spokes="2"/>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IL SALE SI SCIOGLIE MEGLIO IN ACQUA FREDDA O IN ACQUA CALDA?</a:t>
            </a:r>
            <a:endParaRPr lang="it-IT" dirty="0"/>
          </a:p>
        </p:txBody>
      </p:sp>
      <p:sp>
        <p:nvSpPr>
          <p:cNvPr id="3" name="Segnaposto contenuto 2"/>
          <p:cNvSpPr>
            <a:spLocks noGrp="1"/>
          </p:cNvSpPr>
          <p:nvPr>
            <p:ph idx="1"/>
          </p:nvPr>
        </p:nvSpPr>
        <p:spPr/>
        <p:txBody>
          <a:bodyPr/>
          <a:lstStyle/>
          <a:p>
            <a:endParaRPr lang="it-IT" dirty="0" smtClean="0"/>
          </a:p>
          <a:p>
            <a:r>
              <a:rPr lang="it-IT" dirty="0" smtClean="0"/>
              <a:t>Prendiamo un bicchiere con l’acqua ben calda e versiamo un cucchiaino di sale </a:t>
            </a:r>
            <a:r>
              <a:rPr lang="it-IT" u="sng" dirty="0" smtClean="0"/>
              <a:t>grosso</a:t>
            </a:r>
            <a:r>
              <a:rPr lang="it-IT" dirty="0" smtClean="0"/>
              <a:t>, mescoliamo …</a:t>
            </a:r>
          </a:p>
          <a:p>
            <a:r>
              <a:rPr lang="it-IT" dirty="0" smtClean="0"/>
              <a:t>Il sale si scioglie dopo 2 minuti e 10 secondi, cioè quasi nella metà del tempo impiegato per sciogliersi nell’acqua fredda!!!</a:t>
            </a:r>
            <a:endParaRPr lang="it-IT" dirty="0"/>
          </a:p>
        </p:txBody>
      </p:sp>
    </p:spTree>
  </p:cSld>
  <p:clrMapOvr>
    <a:masterClrMapping/>
  </p:clrMapOvr>
  <p:transition>
    <p:newsfla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l="11354" b="60139"/>
          <a:stretch>
            <a:fillRect/>
          </a:stretch>
        </p:blipFill>
        <p:spPr bwMode="auto">
          <a:xfrm>
            <a:off x="1500166" y="1428736"/>
            <a:ext cx="6158905" cy="3643338"/>
          </a:xfrm>
          <a:prstGeom prst="rect">
            <a:avLst/>
          </a:prstGeom>
          <a:noFill/>
          <a:ln w="9525">
            <a:noFill/>
            <a:miter lim="800000"/>
            <a:headEnd/>
            <a:tailEnd/>
          </a:ln>
          <a:effectLst/>
        </p:spPr>
      </p:pic>
    </p:spTree>
  </p:cSld>
  <p:clrMapOvr>
    <a:masterClrMapping/>
  </p:clrMapOvr>
  <p:transition>
    <p:split orient="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E SE AL POSTO DELL’ACQUA PRENDIAMO DEL GHIACCIO?</a:t>
            </a:r>
            <a:endParaRPr lang="it-IT" dirty="0"/>
          </a:p>
        </p:txBody>
      </p:sp>
      <p:sp>
        <p:nvSpPr>
          <p:cNvPr id="3" name="Segnaposto contenuto 2"/>
          <p:cNvSpPr>
            <a:spLocks noGrp="1"/>
          </p:cNvSpPr>
          <p:nvPr>
            <p:ph idx="1"/>
          </p:nvPr>
        </p:nvSpPr>
        <p:spPr/>
        <p:txBody>
          <a:bodyPr/>
          <a:lstStyle/>
          <a:p>
            <a:r>
              <a:rPr lang="it-IT" dirty="0" smtClean="0"/>
              <a:t>Prendiamo 4 contenitori.</a:t>
            </a:r>
          </a:p>
          <a:p>
            <a:r>
              <a:rPr lang="it-IT" dirty="0" smtClean="0"/>
              <a:t>Mettiamo un cubetto di ghiaccio in ogni contenitore e aggiungiamo un cucchiaino di sale, ogni volta uno in più, tranne che nel primo.</a:t>
            </a:r>
          </a:p>
          <a:p>
            <a:r>
              <a:rPr lang="it-IT" dirty="0" smtClean="0"/>
              <a:t>“Il sale riuscirà a sciogliersi?”</a:t>
            </a:r>
          </a:p>
          <a:p>
            <a:r>
              <a:rPr lang="it-IT" dirty="0" smtClean="0"/>
              <a:t>“Quale cubetto si scioglierà prima?” “Perché?”</a:t>
            </a:r>
          </a:p>
          <a:p>
            <a:pPr>
              <a:buNone/>
            </a:pPr>
            <a:r>
              <a:rPr lang="it-IT" dirty="0" smtClean="0"/>
              <a:t> </a:t>
            </a:r>
            <a:endParaRPr lang="it-IT" dirty="0"/>
          </a:p>
        </p:txBody>
      </p:sp>
    </p:spTree>
  </p:cSld>
  <p:clrMapOvr>
    <a:masterClrMapping/>
  </p:clrMapOvr>
  <p:transition>
    <p:wheel spokes="2"/>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noAutofit/>
          </a:bodyPr>
          <a:lstStyle/>
          <a:p>
            <a:r>
              <a:rPr lang="it-IT" b="0" dirty="0" smtClean="0"/>
              <a:t>Il cubetto di ghiaccio nel 1° contenitore che avevamo lasciato senza sale “ si squaglia”, FONDE lentamente, mentre gli  altri vengono “mangiati” sempre più dal sale, ma il sale non si scioglie.</a:t>
            </a:r>
            <a:endParaRPr lang="it-IT" b="0" dirty="0"/>
          </a:p>
        </p:txBody>
      </p:sp>
      <p:pic>
        <p:nvPicPr>
          <p:cNvPr id="2050" name="Picture 2" descr="C:\Users\Lucilla\Desktop\Il ghiaccio e il sale\IMG_0324.JPG"/>
          <p:cNvPicPr>
            <a:picLocks noGrp="1" noChangeAspect="1" noChangeArrowheads="1"/>
          </p:cNvPicPr>
          <p:nvPr>
            <p:ph type="pic" idx="1"/>
          </p:nvPr>
        </p:nvPicPr>
        <p:blipFill>
          <a:blip r:embed="rId3" cstate="print"/>
          <a:srcRect/>
          <a:stretch>
            <a:fillRect/>
          </a:stretch>
        </p:blipFill>
        <p:spPr bwMode="auto">
          <a:xfrm>
            <a:off x="2828357" y="428604"/>
            <a:ext cx="3148834" cy="2143140"/>
          </a:xfrm>
          <a:prstGeom prst="rect">
            <a:avLst/>
          </a:prstGeom>
          <a:noFill/>
        </p:spPr>
      </p:pic>
      <p:pic>
        <p:nvPicPr>
          <p:cNvPr id="2052" name="Picture 4" descr="C:\Users\Lucilla\Desktop\Il ghiaccio e il sale\IMG_0307.JPG"/>
          <p:cNvPicPr>
            <a:picLocks noChangeAspect="1" noChangeArrowheads="1"/>
          </p:cNvPicPr>
          <p:nvPr/>
        </p:nvPicPr>
        <p:blipFill>
          <a:blip r:embed="rId4" cstate="print"/>
          <a:srcRect/>
          <a:stretch>
            <a:fillRect/>
          </a:stretch>
        </p:blipFill>
        <p:spPr bwMode="auto">
          <a:xfrm>
            <a:off x="11715801" y="-16073575"/>
            <a:ext cx="2948417" cy="2211313"/>
          </a:xfrm>
          <a:prstGeom prst="rect">
            <a:avLst/>
          </a:prstGeom>
          <a:noFill/>
        </p:spPr>
      </p:pic>
      <p:pic>
        <p:nvPicPr>
          <p:cNvPr id="3077" name="Picture 5" descr="C:\Users\Lucilla\Desktop\Il ghiaccio e il sale\IMG_0310.JPG"/>
          <p:cNvPicPr>
            <a:picLocks noChangeAspect="1" noChangeArrowheads="1"/>
          </p:cNvPicPr>
          <p:nvPr/>
        </p:nvPicPr>
        <p:blipFill>
          <a:blip r:embed="rId5" cstate="print"/>
          <a:srcRect/>
          <a:stretch>
            <a:fillRect/>
          </a:stretch>
        </p:blipFill>
        <p:spPr bwMode="auto">
          <a:xfrm>
            <a:off x="6572264" y="2736924"/>
            <a:ext cx="1928826" cy="1326616"/>
          </a:xfrm>
          <a:prstGeom prst="rect">
            <a:avLst/>
          </a:prstGeom>
          <a:noFill/>
        </p:spPr>
      </p:pic>
      <p:pic>
        <p:nvPicPr>
          <p:cNvPr id="3080" name="Picture 8" descr="C:\Users\Lucilla\Desktop\Il ghiaccio e il sale\IMG_0309.JPG"/>
          <p:cNvPicPr>
            <a:picLocks noChangeAspect="1" noChangeArrowheads="1"/>
          </p:cNvPicPr>
          <p:nvPr/>
        </p:nvPicPr>
        <p:blipFill>
          <a:blip r:embed="rId6" cstate="print"/>
          <a:srcRect/>
          <a:stretch>
            <a:fillRect/>
          </a:stretch>
        </p:blipFill>
        <p:spPr bwMode="auto">
          <a:xfrm>
            <a:off x="4572000" y="2714620"/>
            <a:ext cx="1714512" cy="1348919"/>
          </a:xfrm>
          <a:prstGeom prst="rect">
            <a:avLst/>
          </a:prstGeom>
          <a:noFill/>
        </p:spPr>
      </p:pic>
      <p:pic>
        <p:nvPicPr>
          <p:cNvPr id="3081" name="Picture 9" descr="C:\Users\Lucilla\Desktop\Il ghiaccio e il sale\IMG_0308.JPG"/>
          <p:cNvPicPr>
            <a:picLocks noChangeAspect="1" noChangeArrowheads="1"/>
          </p:cNvPicPr>
          <p:nvPr/>
        </p:nvPicPr>
        <p:blipFill>
          <a:blip r:embed="rId7" cstate="print"/>
          <a:srcRect b="-5479"/>
          <a:stretch>
            <a:fillRect/>
          </a:stretch>
        </p:blipFill>
        <p:spPr bwMode="auto">
          <a:xfrm>
            <a:off x="2428860" y="2714620"/>
            <a:ext cx="1857389" cy="1372853"/>
          </a:xfrm>
          <a:prstGeom prst="rect">
            <a:avLst/>
          </a:prstGeom>
          <a:noFill/>
        </p:spPr>
      </p:pic>
      <p:pic>
        <p:nvPicPr>
          <p:cNvPr id="3082" name="Picture 10" descr="C:\Users\Lucilla\Desktop\Il ghiaccio e il sale\IMG_0307.JPG"/>
          <p:cNvPicPr>
            <a:picLocks noChangeAspect="1" noChangeArrowheads="1"/>
          </p:cNvPicPr>
          <p:nvPr/>
        </p:nvPicPr>
        <p:blipFill>
          <a:blip r:embed="rId8" cstate="print"/>
          <a:stretch>
            <a:fillRect/>
          </a:stretch>
        </p:blipFill>
        <p:spPr bwMode="auto">
          <a:xfrm>
            <a:off x="428596" y="2714620"/>
            <a:ext cx="1716578" cy="1284316"/>
          </a:xfrm>
          <a:prstGeom prst="rect">
            <a:avLst/>
          </a:prstGeom>
          <a:noFill/>
        </p:spPr>
      </p:pic>
    </p:spTree>
  </p:cSld>
  <p:clrMapOvr>
    <a:masterClrMapping/>
  </p:clrMapOvr>
  <p:transition>
    <p:diamon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Perché?</a:t>
            </a:r>
            <a:endParaRPr lang="it-IT" dirty="0"/>
          </a:p>
        </p:txBody>
      </p:sp>
      <p:sp>
        <p:nvSpPr>
          <p:cNvPr id="3" name="Segnaposto contenuto 2"/>
          <p:cNvSpPr>
            <a:spLocks noGrp="1"/>
          </p:cNvSpPr>
          <p:nvPr>
            <p:ph idx="1"/>
          </p:nvPr>
        </p:nvSpPr>
        <p:spPr/>
        <p:txBody>
          <a:bodyPr/>
          <a:lstStyle/>
          <a:p>
            <a:r>
              <a:rPr lang="it-IT" dirty="0" smtClean="0"/>
              <a:t>Il ghiaccio, a temperatura ambiente, FONDE, cioè ritorna allo STATO LIQUIDO.</a:t>
            </a:r>
          </a:p>
          <a:p>
            <a:r>
              <a:rPr lang="it-IT" dirty="0" smtClean="0"/>
              <a:t>Il sale alza la temperatura alla quale l’acqua ghiaccia, di conseguenza “squaglia” il ghiaccio e impedisce che se ne formi altro.</a:t>
            </a:r>
          </a:p>
          <a:p>
            <a:r>
              <a:rPr lang="it-IT" dirty="0" smtClean="0"/>
              <a:t>L’acqua nel ghiacciolo è troppo poca perché il sale si possa sciogliere.</a:t>
            </a:r>
          </a:p>
        </p:txBody>
      </p:sp>
    </p:spTree>
  </p:cSld>
  <p:clrMapOvr>
    <a:masterClrMapping/>
  </p:clrMapOvr>
  <p:transition>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rmAutofit fontScale="90000"/>
          </a:bodyPr>
          <a:lstStyle/>
          <a:p>
            <a:r>
              <a:rPr lang="it-IT" dirty="0" smtClean="0"/>
              <a:t>È POSSIBILE  ESTRARRE  </a:t>
            </a:r>
            <a:r>
              <a:rPr lang="it-IT" dirty="0" err="1" smtClean="0"/>
              <a:t>DI</a:t>
            </a:r>
            <a:r>
              <a:rPr lang="it-IT" dirty="0" smtClean="0"/>
              <a:t> NUOVO IL SALE?</a:t>
            </a:r>
            <a:endParaRPr lang="it-IT" dirty="0"/>
          </a:p>
        </p:txBody>
      </p:sp>
      <p:sp>
        <p:nvSpPr>
          <p:cNvPr id="6" name="Segnaposto contenuto 5"/>
          <p:cNvSpPr>
            <a:spLocks noGrp="1"/>
          </p:cNvSpPr>
          <p:nvPr>
            <p:ph idx="1"/>
          </p:nvPr>
        </p:nvSpPr>
        <p:spPr/>
        <p:txBody>
          <a:bodyPr/>
          <a:lstStyle/>
          <a:p>
            <a:endParaRPr lang="it-IT" smtClean="0"/>
          </a:p>
          <a:p>
            <a:r>
              <a:rPr lang="it-IT" smtClean="0"/>
              <a:t>Tutti </a:t>
            </a:r>
            <a:r>
              <a:rPr lang="it-IT" dirty="0" smtClean="0"/>
              <a:t>i bambini hanno detto “Impossibile! Ormai si è sciolto tutto!”</a:t>
            </a:r>
          </a:p>
          <a:p>
            <a:r>
              <a:rPr lang="it-IT" dirty="0" smtClean="0"/>
              <a:t>Per provarlo abbiamo riscaldato una piastra elettrica e vi abbiamo messo sopra un pentolino con dentro acqua e sale.</a:t>
            </a:r>
          </a:p>
          <a:p>
            <a:endParaRPr lang="it-IT" dirty="0"/>
          </a:p>
        </p:txBody>
      </p:sp>
    </p:spTree>
  </p:cSld>
  <p:clrMapOvr>
    <a:masterClrMapping/>
  </p:clrMapOvr>
  <p:transition>
    <p:strips dir="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testo 5"/>
          <p:cNvSpPr>
            <a:spLocks noGrp="1"/>
          </p:cNvSpPr>
          <p:nvPr>
            <p:ph type="body" sz="half" idx="2"/>
          </p:nvPr>
        </p:nvSpPr>
        <p:spPr>
          <a:xfrm>
            <a:off x="1285852" y="3857628"/>
            <a:ext cx="6500858" cy="2786082"/>
          </a:xfrm>
        </p:spPr>
        <p:txBody>
          <a:bodyPr>
            <a:noAutofit/>
          </a:bodyPr>
          <a:lstStyle/>
          <a:p>
            <a:r>
              <a:rPr lang="it-IT" sz="2400" dirty="0" smtClean="0"/>
              <a:t>Con il calore l’acqua è evaporata ed è rimasto il sale!!!!</a:t>
            </a:r>
          </a:p>
          <a:p>
            <a:r>
              <a:rPr lang="it-IT" sz="2400" dirty="0" smtClean="0"/>
              <a:t>I bambini esclamano: “Sembra  neve!!!!”</a:t>
            </a:r>
          </a:p>
          <a:p>
            <a:r>
              <a:rPr lang="it-IT" sz="2400" dirty="0" smtClean="0"/>
              <a:t>Si sentiva il rumore dell’acqua che bolliva e si vedevano i granelli di sale che schizzavano come fuochi d’artificio!!! Davvero un bello spettacolo!</a:t>
            </a:r>
            <a:endParaRPr lang="it-IT" sz="2400" dirty="0"/>
          </a:p>
        </p:txBody>
      </p:sp>
      <p:pic>
        <p:nvPicPr>
          <p:cNvPr id="3075" name="Picture 3" descr="C:\Users\Lucilla\Desktop\IMG_0287.JPG"/>
          <p:cNvPicPr>
            <a:picLocks noGrp="1" noChangeAspect="1" noChangeArrowheads="1"/>
          </p:cNvPicPr>
          <p:nvPr>
            <p:ph type="pic" idx="1"/>
          </p:nvPr>
        </p:nvPicPr>
        <p:blipFill>
          <a:blip r:embed="rId2" cstate="print"/>
          <a:srcRect/>
          <a:stretch>
            <a:fillRect/>
          </a:stretch>
        </p:blipFill>
        <p:spPr bwMode="auto">
          <a:xfrm>
            <a:off x="231723" y="1102487"/>
            <a:ext cx="2244761" cy="1683571"/>
          </a:xfrm>
          <a:prstGeom prst="rect">
            <a:avLst/>
          </a:prstGeom>
          <a:noFill/>
        </p:spPr>
      </p:pic>
      <p:pic>
        <p:nvPicPr>
          <p:cNvPr id="3077" name="Picture 5" descr="C:\Users\Lucilla\Desktop\IMG_0288.JPG"/>
          <p:cNvPicPr>
            <a:picLocks noChangeAspect="1" noChangeArrowheads="1"/>
          </p:cNvPicPr>
          <p:nvPr/>
        </p:nvPicPr>
        <p:blipFill>
          <a:blip r:embed="rId3" cstate="print"/>
          <a:srcRect/>
          <a:stretch>
            <a:fillRect/>
          </a:stretch>
        </p:blipFill>
        <p:spPr bwMode="auto">
          <a:xfrm>
            <a:off x="8715404" y="-47434856"/>
            <a:ext cx="26171526" cy="19629438"/>
          </a:xfrm>
          <a:prstGeom prst="rect">
            <a:avLst/>
          </a:prstGeom>
          <a:noFill/>
        </p:spPr>
      </p:pic>
      <p:pic>
        <p:nvPicPr>
          <p:cNvPr id="3078" name="Picture 6" descr="C:\Users\Lucilla\Desktop\IMG_0264.JPG"/>
          <p:cNvPicPr>
            <a:picLocks noChangeAspect="1" noChangeArrowheads="1"/>
          </p:cNvPicPr>
          <p:nvPr/>
        </p:nvPicPr>
        <p:blipFill>
          <a:blip r:embed="rId4" cstate="print"/>
          <a:srcRect/>
          <a:stretch>
            <a:fillRect/>
          </a:stretch>
        </p:blipFill>
        <p:spPr bwMode="auto">
          <a:xfrm>
            <a:off x="-8513763" y="-6384925"/>
            <a:ext cx="5234432" cy="3925824"/>
          </a:xfrm>
          <a:prstGeom prst="rect">
            <a:avLst/>
          </a:prstGeom>
          <a:noFill/>
        </p:spPr>
      </p:pic>
      <p:pic>
        <p:nvPicPr>
          <p:cNvPr id="2050" name="Picture 2" descr="C:\Users\Lucilla\Desktop\IMG_0264.JPG"/>
          <p:cNvPicPr>
            <a:picLocks noChangeAspect="1" noChangeArrowheads="1"/>
          </p:cNvPicPr>
          <p:nvPr/>
        </p:nvPicPr>
        <p:blipFill>
          <a:blip r:embed="rId4" cstate="print"/>
          <a:srcRect/>
          <a:stretch>
            <a:fillRect/>
          </a:stretch>
        </p:blipFill>
        <p:spPr bwMode="auto">
          <a:xfrm>
            <a:off x="-8513763" y="-6384925"/>
            <a:ext cx="5234432" cy="3925824"/>
          </a:xfrm>
          <a:prstGeom prst="rect">
            <a:avLst/>
          </a:prstGeom>
          <a:noFill/>
        </p:spPr>
      </p:pic>
      <p:pic>
        <p:nvPicPr>
          <p:cNvPr id="7" name="Picture 2" descr="C:\Users\Lucilla\Desktop\IMG_0264.JPG"/>
          <p:cNvPicPr>
            <a:picLocks noChangeAspect="1" noChangeArrowheads="1"/>
          </p:cNvPicPr>
          <p:nvPr/>
        </p:nvPicPr>
        <p:blipFill>
          <a:blip r:embed="rId5" cstate="print"/>
          <a:srcRect/>
          <a:stretch>
            <a:fillRect/>
          </a:stretch>
        </p:blipFill>
        <p:spPr bwMode="auto">
          <a:xfrm>
            <a:off x="2643174" y="1285860"/>
            <a:ext cx="2500330" cy="1875248"/>
          </a:xfrm>
          <a:prstGeom prst="rect">
            <a:avLst/>
          </a:prstGeom>
          <a:noFill/>
        </p:spPr>
      </p:pic>
      <p:pic>
        <p:nvPicPr>
          <p:cNvPr id="8" name="Picture 4" descr="C:\Users\Lucilla\Desktop\IMG_0267.JPG"/>
          <p:cNvPicPr>
            <a:picLocks noChangeAspect="1" noChangeArrowheads="1"/>
          </p:cNvPicPr>
          <p:nvPr/>
        </p:nvPicPr>
        <p:blipFill>
          <a:blip r:embed="rId6" cstate="print"/>
          <a:srcRect/>
          <a:stretch>
            <a:fillRect/>
          </a:stretch>
        </p:blipFill>
        <p:spPr bwMode="auto">
          <a:xfrm>
            <a:off x="5357818" y="1071546"/>
            <a:ext cx="3238522" cy="2428892"/>
          </a:xfrm>
          <a:prstGeom prst="rect">
            <a:avLst/>
          </a:prstGeom>
          <a:noFill/>
        </p:spPr>
      </p:pic>
    </p:spTree>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testo 3"/>
          <p:cNvSpPr>
            <a:spLocks noGrp="1"/>
          </p:cNvSpPr>
          <p:nvPr>
            <p:ph type="body" sz="half" idx="2"/>
          </p:nvPr>
        </p:nvSpPr>
        <p:spPr>
          <a:xfrm>
            <a:off x="1643042" y="5000636"/>
            <a:ext cx="5635646" cy="1171564"/>
          </a:xfrm>
        </p:spPr>
        <p:txBody>
          <a:bodyPr>
            <a:normAutofit/>
          </a:bodyPr>
          <a:lstStyle/>
          <a:p>
            <a:r>
              <a:rPr lang="it-IT" sz="2800" dirty="0" smtClean="0"/>
              <a:t>Abbiamo riottenuto il sale !!!!!!</a:t>
            </a:r>
            <a:endParaRPr lang="it-IT" sz="2800" dirty="0"/>
          </a:p>
        </p:txBody>
      </p:sp>
      <p:pic>
        <p:nvPicPr>
          <p:cNvPr id="1026" name="Picture 2" descr="C:\Users\Lucilla\Desktop\IMG_0271.JPG"/>
          <p:cNvPicPr>
            <a:picLocks noGrp="1" noChangeAspect="1" noChangeArrowheads="1"/>
          </p:cNvPicPr>
          <p:nvPr>
            <p:ph type="pic" idx="1"/>
          </p:nvPr>
        </p:nvPicPr>
        <p:blipFill>
          <a:blip r:embed="rId2" cstate="print"/>
          <a:srcRect/>
          <a:stretch>
            <a:fillRect/>
          </a:stretch>
        </p:blipFill>
        <p:spPr bwMode="auto">
          <a:xfrm>
            <a:off x="2229723" y="940096"/>
            <a:ext cx="4199665" cy="3503760"/>
          </a:xfrm>
          <a:prstGeom prst="rect">
            <a:avLst/>
          </a:prstGeom>
          <a:noFill/>
          <a:ln>
            <a:noFill/>
          </a:ln>
        </p:spPr>
      </p:pic>
      <p:sp>
        <p:nvSpPr>
          <p:cNvPr id="6" name="Ovale 5"/>
          <p:cNvSpPr/>
          <p:nvPr/>
        </p:nvSpPr>
        <p:spPr>
          <a:xfrm>
            <a:off x="3857620" y="1357298"/>
            <a:ext cx="714380" cy="2143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p:newsfla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a:bodyPr>
          <a:lstStyle/>
          <a:p>
            <a:pPr>
              <a:buNone/>
            </a:pPr>
            <a:r>
              <a:rPr lang="it-IT" sz="1800" dirty="0" smtClean="0"/>
              <a:t>      Il lavoro di scienze svolto durante l’anno scolastico con gli alunni delle classi 2A e 2B della scuola primaria “D. Alighieri” , si è incentrato in gran parte sull’argomento “ACQUA”.  </a:t>
            </a:r>
          </a:p>
          <a:p>
            <a:pPr>
              <a:buNone/>
            </a:pPr>
            <a:r>
              <a:rPr lang="it-IT" sz="1800" dirty="0" smtClean="0"/>
              <a:t>      È stato portato avanti, come sempre, utilizzando la didattica </a:t>
            </a:r>
            <a:r>
              <a:rPr lang="it-IT" sz="1800" dirty="0" err="1" smtClean="0"/>
              <a:t>laboratoriale</a:t>
            </a:r>
            <a:r>
              <a:rPr lang="it-IT" sz="1800" dirty="0" smtClean="0"/>
              <a:t>  e sollecitando i processi di investigazione, metodologia che ormai attuo da più di 10 anni, da quando ho partecipato per la prima volta al progetto “Le parole della scienza”.</a:t>
            </a:r>
          </a:p>
          <a:p>
            <a:pPr>
              <a:buNone/>
            </a:pPr>
            <a:r>
              <a:rPr lang="it-IT" sz="1800" dirty="0" smtClean="0"/>
              <a:t>      Credo fermamente nella validità di questo progetto perché ne vedo il riscontro nei bambini, vedo il loro entusiasmo, la loro partecipazione, il lavoro mentale che fanno nell’osservare, riflettere, fare ipotesi, verificarle, arrivare alle conclusioni, la collaborazione che c’è nel gruppo …</a:t>
            </a:r>
          </a:p>
          <a:p>
            <a:pPr>
              <a:buNone/>
            </a:pPr>
            <a:r>
              <a:rPr lang="it-IT" sz="1800" dirty="0"/>
              <a:t> </a:t>
            </a:r>
            <a:r>
              <a:rPr lang="it-IT" sz="1800" dirty="0" smtClean="0"/>
              <a:t>     Per esperienza posso dire che le scienze, fatte in questo modo, risultano essere sempre la materia che piace di più agli alunni in tutte le classi e di cui essi ricordano tutto al termine del ciclo di studi.</a:t>
            </a:r>
          </a:p>
          <a:p>
            <a:pPr>
              <a:buNone/>
            </a:pPr>
            <a:endParaRPr lang="it-IT" sz="1800" dirty="0" smtClean="0"/>
          </a:p>
          <a:p>
            <a:pPr>
              <a:buNone/>
            </a:pPr>
            <a:endParaRPr lang="it-IT" sz="1800" dirty="0"/>
          </a:p>
        </p:txBody>
      </p:sp>
    </p:spTree>
  </p:cSld>
  <p:clrMapOvr>
    <a:masterClrMapping/>
  </p:clrMapOvr>
  <p:transition>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285860"/>
            <a:ext cx="8229600" cy="4840303"/>
          </a:xfrm>
        </p:spPr>
        <p:txBody>
          <a:bodyPr>
            <a:normAutofit lnSpcReduction="10000"/>
          </a:bodyPr>
          <a:lstStyle/>
          <a:p>
            <a:r>
              <a:rPr lang="it-IT" dirty="0" smtClean="0"/>
              <a:t>Il lavoro si è concluso con la elaborazione di una mappa concettuale fatta insieme, visto che gli alunni iniziano adesso il percorso che li porterà alla costruzione di mappe concettuali individuali.</a:t>
            </a:r>
          </a:p>
          <a:p>
            <a:r>
              <a:rPr lang="it-IT" dirty="0" smtClean="0"/>
              <a:t>Per realizzarla, ho usato fogli di carta dove i bambini hanno scritto le PAROLE CHIAVE, poi le hanno collegate tra loro con dei nastrini, infine abbiamo trovato insieme le PAROLE LEGAME.</a:t>
            </a:r>
            <a:endParaRPr lang="it-IT" dirty="0"/>
          </a:p>
        </p:txBody>
      </p:sp>
    </p:spTree>
  </p:cSld>
  <p:clrMapOvr>
    <a:masterClrMapping/>
  </p:clrMapOvr>
  <p:transition>
    <p:wedg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MAPPA CONCETTUALE</a:t>
            </a:r>
            <a:endParaRPr lang="it-IT" dirty="0"/>
          </a:p>
        </p:txBody>
      </p:sp>
      <p:pic>
        <p:nvPicPr>
          <p:cNvPr id="1028" name="Picture 4" descr="G:\img009.jpg"/>
          <p:cNvPicPr>
            <a:picLocks noGrp="1" noChangeAspect="1" noChangeArrowheads="1"/>
          </p:cNvPicPr>
          <p:nvPr>
            <p:ph idx="1"/>
          </p:nvPr>
        </p:nvPicPr>
        <p:blipFill>
          <a:blip r:embed="rId2" cstate="print"/>
          <a:srcRect/>
          <a:stretch>
            <a:fillRect/>
          </a:stretch>
        </p:blipFill>
        <p:spPr bwMode="auto">
          <a:xfrm>
            <a:off x="1274828" y="1600200"/>
            <a:ext cx="6594344" cy="4525963"/>
          </a:xfrm>
          <a:prstGeom prst="rect">
            <a:avLst/>
          </a:prstGeom>
          <a:noFill/>
        </p:spPr>
      </p:pic>
    </p:spTree>
  </p:cSld>
  <p:clrMapOvr>
    <a:masterClrMapping/>
  </p:clrMapOvr>
  <p:transition>
    <p:diamon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65110" y="549420"/>
            <a:ext cx="7613780" cy="5359979"/>
          </a:xfrm>
        </p:spPr>
        <p:txBody>
          <a:bodyPr>
            <a:normAutofit/>
          </a:bodyPr>
          <a:lstStyle/>
          <a:p>
            <a:pPr>
              <a:buNone/>
            </a:pPr>
            <a:r>
              <a:rPr lang="it-IT" sz="1800" dirty="0" smtClean="0"/>
              <a:t>      Dopo aver fatto tante esperienze sul </a:t>
            </a:r>
            <a:r>
              <a:rPr lang="it-IT" sz="1800" b="1" dirty="0" smtClean="0"/>
              <a:t>galleggiamento</a:t>
            </a:r>
            <a:r>
              <a:rPr lang="it-IT" sz="1800" dirty="0" smtClean="0"/>
              <a:t>, da cui sono venuti fuori molto bene i concetti di </a:t>
            </a:r>
            <a:r>
              <a:rPr lang="it-IT" sz="1800" b="1" dirty="0" smtClean="0"/>
              <a:t>MATERIALE</a:t>
            </a:r>
            <a:r>
              <a:rPr lang="it-IT" sz="1800" dirty="0" smtClean="0"/>
              <a:t> e di</a:t>
            </a:r>
            <a:r>
              <a:rPr lang="it-IT" sz="1800" b="1" dirty="0" smtClean="0"/>
              <a:t> PROPRIETÀ </a:t>
            </a:r>
            <a:r>
              <a:rPr lang="it-IT" sz="1800" dirty="0" smtClean="0"/>
              <a:t>, siamo passati a vedere come si comportano altri materiali  (LIQUIDI, SOLIDI, POLVERI) con l’acqua, attraverso le domande:</a:t>
            </a:r>
          </a:p>
          <a:p>
            <a:r>
              <a:rPr lang="it-IT" sz="1800" b="1" dirty="0" smtClean="0"/>
              <a:t>Si mescolano o no?</a:t>
            </a:r>
          </a:p>
          <a:p>
            <a:r>
              <a:rPr lang="it-IT" sz="1800" b="1" dirty="0" smtClean="0"/>
              <a:t>Si scioglie o non si scioglie?</a:t>
            </a:r>
          </a:p>
          <a:p>
            <a:pPr>
              <a:buNone/>
            </a:pPr>
            <a:r>
              <a:rPr lang="it-IT" sz="1800" dirty="0" smtClean="0"/>
              <a:t>      Da questo lavoro è venuto fuori l’altro concetto fondamentale di </a:t>
            </a:r>
            <a:r>
              <a:rPr lang="it-IT" sz="1800" b="1" dirty="0" smtClean="0"/>
              <a:t>INTERAZIONE</a:t>
            </a:r>
            <a:r>
              <a:rPr lang="it-IT" sz="1800" dirty="0" smtClean="0"/>
              <a:t> che è stato subito e facilmente interiorizzato dai bambini.</a:t>
            </a:r>
          </a:p>
        </p:txBody>
      </p:sp>
      <p:pic>
        <p:nvPicPr>
          <p:cNvPr id="5122" name="Picture 2"/>
          <p:cNvPicPr>
            <a:picLocks noChangeAspect="1" noChangeArrowheads="1"/>
          </p:cNvPicPr>
          <p:nvPr/>
        </p:nvPicPr>
        <p:blipFill>
          <a:blip r:embed="rId2" cstate="print"/>
          <a:srcRect r="2166" b="17796"/>
          <a:stretch>
            <a:fillRect/>
          </a:stretch>
        </p:blipFill>
        <p:spPr bwMode="auto">
          <a:xfrm>
            <a:off x="899592" y="3356992"/>
            <a:ext cx="2376264" cy="2906113"/>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cstate="print"/>
          <a:srcRect/>
          <a:stretch>
            <a:fillRect/>
          </a:stretch>
        </p:blipFill>
        <p:spPr bwMode="auto">
          <a:xfrm>
            <a:off x="-4143437" y="-13082586"/>
            <a:ext cx="1531681" cy="2112306"/>
          </a:xfrm>
          <a:prstGeom prst="rect">
            <a:avLst/>
          </a:prstGeom>
          <a:noFill/>
          <a:ln w="9525">
            <a:noFill/>
            <a:miter lim="800000"/>
            <a:headEnd/>
            <a:tailEnd/>
          </a:ln>
          <a:effectLst/>
        </p:spPr>
      </p:pic>
      <p:pic>
        <p:nvPicPr>
          <p:cNvPr id="5124" name="Picture 4"/>
          <p:cNvPicPr>
            <a:picLocks noChangeAspect="1" noChangeArrowheads="1"/>
          </p:cNvPicPr>
          <p:nvPr/>
        </p:nvPicPr>
        <p:blipFill>
          <a:blip r:embed="rId4" cstate="print"/>
          <a:srcRect l="6543" t="2372" r="5882"/>
          <a:stretch>
            <a:fillRect/>
          </a:stretch>
        </p:blipFill>
        <p:spPr bwMode="auto">
          <a:xfrm>
            <a:off x="6516216" y="3356992"/>
            <a:ext cx="1927686" cy="2963595"/>
          </a:xfrm>
          <a:prstGeom prst="rect">
            <a:avLst/>
          </a:prstGeom>
          <a:noFill/>
          <a:ln w="9525">
            <a:noFill/>
            <a:miter lim="800000"/>
            <a:headEnd/>
            <a:tailEnd/>
          </a:ln>
          <a:effectLst/>
        </p:spPr>
      </p:pic>
      <p:pic>
        <p:nvPicPr>
          <p:cNvPr id="1026" name="Picture 2" descr="C:\Users\utente\Desktop\img015.jpg"/>
          <p:cNvPicPr>
            <a:picLocks noChangeAspect="1" noChangeArrowheads="1"/>
          </p:cNvPicPr>
          <p:nvPr/>
        </p:nvPicPr>
        <p:blipFill>
          <a:blip r:embed="rId5" cstate="print"/>
          <a:srcRect/>
          <a:stretch>
            <a:fillRect/>
          </a:stretch>
        </p:blipFill>
        <p:spPr bwMode="auto">
          <a:xfrm>
            <a:off x="4499992" y="-5932040"/>
            <a:ext cx="1495958" cy="2106778"/>
          </a:xfrm>
          <a:prstGeom prst="rect">
            <a:avLst/>
          </a:prstGeom>
          <a:noFill/>
        </p:spPr>
      </p:pic>
      <p:pic>
        <p:nvPicPr>
          <p:cNvPr id="1027" name="Picture 3" descr="C:\Users\utente\Desktop\img015.jpg"/>
          <p:cNvPicPr>
            <a:picLocks noChangeAspect="1" noChangeArrowheads="1"/>
          </p:cNvPicPr>
          <p:nvPr/>
        </p:nvPicPr>
        <p:blipFill>
          <a:blip r:embed="rId5" cstate="print"/>
          <a:srcRect l="3056"/>
          <a:stretch>
            <a:fillRect/>
          </a:stretch>
        </p:blipFill>
        <p:spPr bwMode="auto">
          <a:xfrm>
            <a:off x="3851920" y="3429000"/>
            <a:ext cx="2032283" cy="2952328"/>
          </a:xfrm>
          <a:prstGeom prst="rect">
            <a:avLst/>
          </a:prstGeom>
          <a:noFill/>
        </p:spPr>
      </p:pic>
    </p:spTree>
  </p:cSld>
  <p:clrMapOvr>
    <a:masterClrMapping/>
  </p:clrMapOvr>
  <p:transition>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pPr>
              <a:buNone/>
            </a:pPr>
            <a:r>
              <a:rPr lang="it-IT" dirty="0" smtClean="0"/>
              <a:t>Ora vi propongo una delle tante esperienze realizzate in laboratorio:</a:t>
            </a:r>
          </a:p>
          <a:p>
            <a:pPr>
              <a:buNone/>
            </a:pPr>
            <a:r>
              <a:rPr lang="it-IT" dirty="0" smtClean="0"/>
              <a:t>       “IL SALE E L’ACQUA” che è piaciuta particolarmente agli alunni.</a:t>
            </a:r>
            <a:endParaRPr lang="it-IT" dirty="0"/>
          </a:p>
        </p:txBody>
      </p:sp>
    </p:spTree>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SALE E L’ACQUA</a:t>
            </a:r>
            <a:endParaRPr lang="it-IT" dirty="0"/>
          </a:p>
        </p:txBody>
      </p:sp>
      <p:sp>
        <p:nvSpPr>
          <p:cNvPr id="3" name="Segnaposto contenuto 2"/>
          <p:cNvSpPr>
            <a:spLocks noGrp="1"/>
          </p:cNvSpPr>
          <p:nvPr>
            <p:ph idx="1"/>
          </p:nvPr>
        </p:nvSpPr>
        <p:spPr/>
        <p:txBody>
          <a:bodyPr/>
          <a:lstStyle/>
          <a:p>
            <a:endParaRPr lang="it-IT" dirty="0" smtClean="0"/>
          </a:p>
          <a:p>
            <a:r>
              <a:rPr lang="it-IT" dirty="0" smtClean="0"/>
              <a:t>Prendiamo del sale fino, del sale grosso, dei contenitori, un cucchiaino e l’acqua.</a:t>
            </a:r>
          </a:p>
          <a:p>
            <a:r>
              <a:rPr lang="it-IT" dirty="0" smtClean="0"/>
              <a:t>I bambini osservano bene i materiali, anche con la lente d’ingrandimento, poi ne elencano le proprietà sul quaderno.</a:t>
            </a:r>
          </a:p>
          <a:p>
            <a:pPr>
              <a:buNone/>
            </a:pPr>
            <a:endParaRPr lang="it-IT" dirty="0"/>
          </a:p>
        </p:txBody>
      </p:sp>
    </p:spTree>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DSC_0444.JPG"/>
          <p:cNvPicPr>
            <a:picLocks noGrp="1" noChangeAspect="1"/>
          </p:cNvPicPr>
          <p:nvPr>
            <p:ph idx="1"/>
          </p:nvPr>
        </p:nvPicPr>
        <p:blipFill>
          <a:blip r:embed="rId3" cstate="print"/>
          <a:stretch>
            <a:fillRect/>
          </a:stretch>
        </p:blipFill>
        <p:spPr>
          <a:xfrm rot="5400000">
            <a:off x="433573" y="2022810"/>
            <a:ext cx="3462575" cy="2242508"/>
          </a:xfrm>
        </p:spPr>
      </p:pic>
      <p:pic>
        <p:nvPicPr>
          <p:cNvPr id="1027" name="Picture 3" descr="C:\Users\utente\Desktop\DSC_0446.JPG"/>
          <p:cNvPicPr>
            <a:picLocks noChangeAspect="1" noChangeArrowheads="1"/>
          </p:cNvPicPr>
          <p:nvPr/>
        </p:nvPicPr>
        <p:blipFill>
          <a:blip r:embed="rId4" cstate="print"/>
          <a:srcRect/>
          <a:stretch>
            <a:fillRect/>
          </a:stretch>
        </p:blipFill>
        <p:spPr bwMode="auto">
          <a:xfrm>
            <a:off x="3500430" y="1918624"/>
            <a:ext cx="2286016" cy="1632578"/>
          </a:xfrm>
          <a:prstGeom prst="rect">
            <a:avLst/>
          </a:prstGeom>
          <a:noFill/>
        </p:spPr>
      </p:pic>
      <p:pic>
        <p:nvPicPr>
          <p:cNvPr id="1028" name="Picture 4" descr="C:\Users\utente\Desktop\DSC_0447.JPG"/>
          <p:cNvPicPr>
            <a:picLocks noChangeAspect="1" noChangeArrowheads="1"/>
          </p:cNvPicPr>
          <p:nvPr/>
        </p:nvPicPr>
        <p:blipFill>
          <a:blip r:embed="rId5" cstate="print"/>
          <a:srcRect/>
          <a:stretch>
            <a:fillRect/>
          </a:stretch>
        </p:blipFill>
        <p:spPr bwMode="auto">
          <a:xfrm>
            <a:off x="5897989" y="3357562"/>
            <a:ext cx="2260953" cy="1571636"/>
          </a:xfrm>
          <a:prstGeom prst="rect">
            <a:avLst/>
          </a:prstGeom>
          <a:noFill/>
        </p:spPr>
      </p:pic>
    </p:spTree>
  </p:cSld>
  <p:clrMapOvr>
    <a:masterClrMapping/>
  </p:clrMapOvr>
  <p:transition>
    <p:wheel spokes="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smtClean="0"/>
              <a:t>INIZIA IL PROCESSO </a:t>
            </a:r>
            <a:r>
              <a:rPr lang="it-IT" dirty="0" err="1" smtClean="0"/>
              <a:t>DI</a:t>
            </a:r>
            <a:r>
              <a:rPr lang="it-IT" dirty="0" smtClean="0"/>
              <a:t> </a:t>
            </a:r>
            <a:r>
              <a:rPr lang="it-IT" dirty="0" smtClean="0"/>
              <a:t>INVESTIGAZIONE ….</a:t>
            </a:r>
            <a:endParaRPr lang="it-IT" dirty="0"/>
          </a:p>
        </p:txBody>
      </p:sp>
      <p:sp>
        <p:nvSpPr>
          <p:cNvPr id="3" name="Segnaposto contenuto 2"/>
          <p:cNvSpPr>
            <a:spLocks noGrp="1"/>
          </p:cNvSpPr>
          <p:nvPr>
            <p:ph idx="1"/>
          </p:nvPr>
        </p:nvSpPr>
        <p:spPr/>
        <p:txBody>
          <a:bodyPr/>
          <a:lstStyle/>
          <a:p>
            <a:r>
              <a:rPr lang="it-IT" dirty="0" smtClean="0"/>
              <a:t>Qualcuno comincia a chiedersi:</a:t>
            </a:r>
          </a:p>
          <a:p>
            <a:r>
              <a:rPr lang="it-IT" dirty="0" smtClean="0"/>
              <a:t>Il sale si scioglie in acqua?</a:t>
            </a:r>
          </a:p>
          <a:p>
            <a:r>
              <a:rPr lang="it-IT" dirty="0" smtClean="0"/>
              <a:t>Si scioglie prima il sale grosso o quello fino?</a:t>
            </a:r>
          </a:p>
          <a:p>
            <a:r>
              <a:rPr lang="it-IT" dirty="0" smtClean="0"/>
              <a:t>Si scioglie meglio in acqua fredda o in acqua calda?</a:t>
            </a:r>
          </a:p>
          <a:p>
            <a:r>
              <a:rPr lang="it-IT" dirty="0" smtClean="0"/>
              <a:t>Accadrà la stessa cosa se prendiamo l’acqua allo stato solido ( il ghiaccio) al posto dell’acqua allo stato liquido?</a:t>
            </a:r>
            <a:endParaRPr lang="it-IT" dirty="0"/>
          </a:p>
        </p:txBody>
      </p:sp>
    </p:spTree>
  </p:cSld>
  <p:clrMapOvr>
    <a:masterClrMapping/>
  </p:clrMapOvr>
  <p:transition>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r>
              <a:rPr lang="it-IT" dirty="0" smtClean="0"/>
              <a:t>Si scrivono le domande, se ne prende in considerazione una alla volta e tutti i bambini formulano le loro </a:t>
            </a:r>
            <a:r>
              <a:rPr lang="it-IT" b="1" dirty="0" smtClean="0"/>
              <a:t>IPOTESI</a:t>
            </a:r>
            <a:r>
              <a:rPr lang="it-IT" dirty="0" smtClean="0"/>
              <a:t>.</a:t>
            </a:r>
          </a:p>
          <a:p>
            <a:r>
              <a:rPr lang="it-IT" dirty="0" smtClean="0"/>
              <a:t>Si procede poi alla</a:t>
            </a:r>
            <a:r>
              <a:rPr lang="it-IT" b="1" dirty="0" smtClean="0"/>
              <a:t> VERIFICA </a:t>
            </a:r>
            <a:r>
              <a:rPr lang="it-IT" dirty="0" smtClean="0"/>
              <a:t>tramite l’esperimento.</a:t>
            </a:r>
          </a:p>
          <a:p>
            <a:r>
              <a:rPr lang="it-IT" dirty="0" smtClean="0"/>
              <a:t>È importante far capire agli alunni che non è un “errore” formulare un’ipotesi diversa da ciò che avviene poi nella realtà</a:t>
            </a:r>
            <a:endParaRPr lang="it-IT" dirty="0"/>
          </a:p>
        </p:txBody>
      </p:sp>
    </p:spTree>
  </p:cSld>
  <p:clrMapOvr>
    <a:masterClrMapping/>
  </p:clrMapOvr>
  <p:transition>
    <p:strips dir="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IL SALE SI SCIOGLIE IN ACQUA?</a:t>
            </a:r>
            <a:endParaRPr lang="it-IT" dirty="0"/>
          </a:p>
        </p:txBody>
      </p:sp>
      <p:sp>
        <p:nvSpPr>
          <p:cNvPr id="3" name="Segnaposto contenuto 2"/>
          <p:cNvSpPr>
            <a:spLocks noGrp="1"/>
          </p:cNvSpPr>
          <p:nvPr>
            <p:ph idx="1"/>
          </p:nvPr>
        </p:nvSpPr>
        <p:spPr/>
        <p:txBody>
          <a:bodyPr/>
          <a:lstStyle/>
          <a:p>
            <a:r>
              <a:rPr lang="it-IT" dirty="0" smtClean="0"/>
              <a:t>Prendiamo il sale fino e ne versiamo un cucchiaino in un bicchiere d’acqua, poi mescoliamo e guardiamo l’orologio.</a:t>
            </a:r>
          </a:p>
          <a:p>
            <a:endParaRPr lang="it-IT" dirty="0"/>
          </a:p>
          <a:p>
            <a:pPr>
              <a:buNone/>
            </a:pPr>
            <a:r>
              <a:rPr lang="it-IT" dirty="0" smtClean="0"/>
              <a:t>   OSSERVIAMO:</a:t>
            </a:r>
          </a:p>
          <a:p>
            <a:r>
              <a:rPr lang="it-IT" dirty="0" smtClean="0"/>
              <a:t>Il sale fino si scioglie completamente nell’acqua in 2 minuti</a:t>
            </a:r>
            <a:endParaRPr lang="it-IT" dirty="0"/>
          </a:p>
        </p:txBody>
      </p:sp>
    </p:spTree>
  </p:cSld>
  <p:clrMapOvr>
    <a:masterClrMapping/>
  </p:clrMapOvr>
  <p:transition>
    <p:wheel spokes="8"/>
  </p:transition>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317</TotalTime>
  <Words>924</Words>
  <Application>Microsoft Office PowerPoint</Application>
  <PresentationFormat>Presentazione su schermo (4:3)</PresentationFormat>
  <Paragraphs>71</Paragraphs>
  <Slides>21</Slides>
  <Notes>2</Notes>
  <HiddenSlides>0</HiddenSlides>
  <MMClips>0</MMClips>
  <ScaleCrop>false</ScaleCrop>
  <HeadingPairs>
    <vt:vector size="4" baseType="variant">
      <vt:variant>
        <vt:lpstr>Tema</vt:lpstr>
      </vt:variant>
      <vt:variant>
        <vt:i4>1</vt:i4>
      </vt:variant>
      <vt:variant>
        <vt:lpstr>Titoli diapositive</vt:lpstr>
      </vt:variant>
      <vt:variant>
        <vt:i4>21</vt:i4>
      </vt:variant>
    </vt:vector>
  </HeadingPairs>
  <TitlesOfParts>
    <vt:vector size="22" baseType="lpstr">
      <vt:lpstr>Tema di Office</vt:lpstr>
      <vt:lpstr>IL SALE E L’ACQUA</vt:lpstr>
      <vt:lpstr>Diapositiva 2</vt:lpstr>
      <vt:lpstr>Diapositiva 3</vt:lpstr>
      <vt:lpstr>Diapositiva 4</vt:lpstr>
      <vt:lpstr>IL SALE E L’ACQUA</vt:lpstr>
      <vt:lpstr>Diapositiva 6</vt:lpstr>
      <vt:lpstr>INIZIA IL PROCESSO DI INVESTIGAZIONE ….</vt:lpstr>
      <vt:lpstr>Diapositiva 8</vt:lpstr>
      <vt:lpstr>IL SALE SI SCIOGLIE IN ACQUA?</vt:lpstr>
      <vt:lpstr>Diapositiva 10</vt:lpstr>
      <vt:lpstr>E SE PRENDIAMO IL SALE GROSSO ?</vt:lpstr>
      <vt:lpstr>IL SALE SI SCIOGLIE MEGLIO IN ACQUA FREDDA O IN ACQUA CALDA?</vt:lpstr>
      <vt:lpstr>Diapositiva 13</vt:lpstr>
      <vt:lpstr>E SE AL POSTO DELL’ACQUA PRENDIAMO DEL GHIACCIO?</vt:lpstr>
      <vt:lpstr>Il cubetto di ghiaccio nel 1° contenitore che avevamo lasciato senza sale “ si squaglia”, FONDE lentamente, mentre gli  altri vengono “mangiati” sempre più dal sale, ma il sale non si scioglie.</vt:lpstr>
      <vt:lpstr>Perché?</vt:lpstr>
      <vt:lpstr>È POSSIBILE  ESTRARRE  DI NUOVO IL SALE?</vt:lpstr>
      <vt:lpstr>Diapositiva 18</vt:lpstr>
      <vt:lpstr>Diapositiva 19</vt:lpstr>
      <vt:lpstr>Diapositiva 20</vt:lpstr>
      <vt:lpstr>MAPPA CONCETTUALE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sale e l’acqua</dc:title>
  <dc:creator>utente</dc:creator>
  <cp:lastModifiedBy>utente</cp:lastModifiedBy>
  <cp:revision>98</cp:revision>
  <dcterms:created xsi:type="dcterms:W3CDTF">2016-06-15T13:00:34Z</dcterms:created>
  <dcterms:modified xsi:type="dcterms:W3CDTF">2016-06-27T10:08:02Z</dcterms:modified>
</cp:coreProperties>
</file>